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66" r:id="rId4"/>
    <p:sldId id="263" r:id="rId5"/>
    <p:sldId id="267" r:id="rId6"/>
    <p:sldId id="268" r:id="rId7"/>
    <p:sldId id="269" r:id="rId8"/>
    <p:sldId id="264" r:id="rId9"/>
    <p:sldId id="261" r:id="rId10"/>
    <p:sldId id="257" r:id="rId11"/>
    <p:sldId id="258" r:id="rId12"/>
    <p:sldId id="259" r:id="rId13"/>
    <p:sldId id="271" r:id="rId14"/>
    <p:sldId id="272" r:id="rId15"/>
    <p:sldId id="265" r:id="rId16"/>
    <p:sldId id="273" r:id="rId17"/>
    <p:sldId id="274" r:id="rId18"/>
    <p:sldId id="276" r:id="rId19"/>
    <p:sldId id="275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9" autoAdjust="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46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D5C4E8-AFB9-4BBB-88E8-DA02E1CD7EFD}" type="datetimeFigureOut">
              <a:rPr lang="en-US" smtClean="0"/>
              <a:t>6/23/2014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1A37BC-CD3B-489D-8762-5FF1E1690B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38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1A37BC-CD3B-489D-8762-5FF1E1690B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919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178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2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49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2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41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399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747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12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7416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6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563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810D1-66A9-4C50-A49C-37CE14B9D554}" type="datetimeFigureOut">
              <a:rPr lang="en-US" smtClean="0"/>
              <a:t>6/22/2014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FDB11-9FD5-4D18-B799-30A4FEA49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30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762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b="1" u="sng" dirty="0" smtClean="0">
                <a:latin typeface="Georgia" pitchFamily="18" charset="0"/>
              </a:rPr>
              <a:t>Earth’s Oceans</a:t>
            </a:r>
            <a:endParaRPr lang="en-US" sz="7200" b="1" u="sng" dirty="0">
              <a:latin typeface="Georg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1524000"/>
            <a:ext cx="8915400" cy="2057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Georgia" pitchFamily="18" charset="0"/>
              </a:rPr>
              <a:t>Resolved: The United States federal government should substantially increase its non-military exploration and/or development of the Earth’s oceans. </a:t>
            </a:r>
            <a:endParaRPr lang="en-US" sz="28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5934670"/>
            <a:ext cx="87142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Jon Voss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Glenbrook South High School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Georgia" pitchFamily="18" charset="0"/>
              </a:rPr>
              <a:t>Topic Lecture at the California National Debate Institute – 23 June 2014</a:t>
            </a:r>
            <a:endParaRPr lang="en-US" b="1" dirty="0">
              <a:solidFill>
                <a:srgbClr val="FFFF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82562"/>
            <a:ext cx="8610600" cy="1401762"/>
          </a:xfrm>
        </p:spPr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rgbClr val="00B0F0"/>
                </a:solidFill>
                <a:latin typeface="Georgia" pitchFamily="18" charset="0"/>
              </a:rPr>
              <a:t>I</a:t>
            </a:r>
            <a:r>
              <a:rPr lang="en-US" sz="5400" b="1" u="sng" dirty="0" smtClean="0">
                <a:solidFill>
                  <a:srgbClr val="00B0F0"/>
                </a:solidFill>
                <a:latin typeface="Georgia" pitchFamily="18" charset="0"/>
              </a:rPr>
              <a:t>: Defining the Topic</a:t>
            </a:r>
            <a:endParaRPr lang="en-US" sz="54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“substantially increase” 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“its”</a:t>
            </a: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“non-military”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**</a:t>
            </a: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“exploration”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**</a:t>
            </a: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“development”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** </a:t>
            </a: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“Earth’s oceans”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**</a:t>
            </a:r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12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1401762"/>
          </a:xfrm>
        </p:spPr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II - Affirmatives on the Topic 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Exploration Affirmatives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Development Affirmatives</a:t>
            </a:r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9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Exploration Affirmatives: Mechanisms</a:t>
            </a:r>
            <a:endParaRPr lang="en-US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44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  <a:latin typeface="Georgia" pitchFamily="18" charset="0"/>
              </a:rPr>
              <a:t>-- </a:t>
            </a:r>
            <a:r>
              <a:rPr lang="en-US" sz="4400" dirty="0" err="1" smtClean="0">
                <a:solidFill>
                  <a:schemeClr val="bg1"/>
                </a:solidFill>
                <a:latin typeface="Georgia" pitchFamily="18" charset="0"/>
              </a:rPr>
              <a:t>Biodiscovery</a:t>
            </a:r>
            <a:r>
              <a:rPr lang="en-US" sz="440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  <a:latin typeface="Georgia" pitchFamily="18" charset="0"/>
              </a:rPr>
              <a:t>-- Underwater Mapping 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  <a:latin typeface="Georgia" pitchFamily="18" charset="0"/>
              </a:rPr>
              <a:t>-- Marine Archaeology </a:t>
            </a:r>
          </a:p>
          <a:p>
            <a:pPr marL="0" indent="0">
              <a:buNone/>
            </a:pPr>
            <a:r>
              <a:rPr lang="en-US" sz="4400" dirty="0" smtClean="0">
                <a:solidFill>
                  <a:schemeClr val="bg1"/>
                </a:solidFill>
                <a:latin typeface="Georgia" pitchFamily="18" charset="0"/>
              </a:rPr>
              <a:t>-- Study-based Approaches 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29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Exploration Affirmatives: </a:t>
            </a:r>
            <a:b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</a:br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Advantage Ground</a:t>
            </a:r>
            <a:endParaRPr lang="en-US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0823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  <a:latin typeface="Georgia" pitchFamily="18" charset="0"/>
              </a:rPr>
              <a:t>-- Climate Change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  <a:latin typeface="Georgia" pitchFamily="18" charset="0"/>
              </a:rPr>
              <a:t>-- General Sustainability 	Arguments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  <a:latin typeface="Georgia" pitchFamily="18" charset="0"/>
              </a:rPr>
              <a:t>-- Modeling </a:t>
            </a:r>
          </a:p>
          <a:p>
            <a:pPr marL="0" indent="0">
              <a:buNone/>
            </a:pPr>
            <a:r>
              <a:rPr lang="en-US" sz="4000" dirty="0" smtClean="0">
                <a:solidFill>
                  <a:schemeClr val="bg1"/>
                </a:solidFill>
                <a:latin typeface="Georgia" pitchFamily="18" charset="0"/>
              </a:rPr>
              <a:t>-- US S&amp;T Leadership </a:t>
            </a:r>
          </a:p>
          <a:p>
            <a:pPr marL="0" indent="0">
              <a:buNone/>
            </a:pPr>
            <a:endParaRPr lang="en-US" sz="2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358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u="sng" dirty="0">
                <a:solidFill>
                  <a:srgbClr val="00B0F0"/>
                </a:solidFill>
                <a:latin typeface="Georgia" pitchFamily="18" charset="0"/>
              </a:rPr>
              <a:t>Exploration </a:t>
            </a:r>
            <a:r>
              <a:rPr lang="en-US" sz="4800" b="1" u="sng" dirty="0" smtClean="0">
                <a:solidFill>
                  <a:srgbClr val="00B0F0"/>
                </a:solidFill>
                <a:latin typeface="Georgia" pitchFamily="18" charset="0"/>
              </a:rPr>
              <a:t>Affirmatives</a:t>
            </a:r>
            <a:endParaRPr lang="en-US" sz="48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Exploration – fund it, do it.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Find “X”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Arctic Mapping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Not an all-inclusive list…</a:t>
            </a:r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74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Development Affirmatives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9220200" cy="5334000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Generally, more diverse advantage ground. </a:t>
            </a:r>
          </a:p>
          <a:p>
            <a:endParaRPr lang="en-US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They link to a greater diversity of disadvantages, but have much more room for innovation. </a:t>
            </a:r>
          </a:p>
          <a:p>
            <a:endParaRPr lang="en-US" sz="28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This is the area of the topic from where the new/tiny affirmatives will emerge.</a:t>
            </a:r>
          </a:p>
          <a:p>
            <a:endParaRPr lang="en-US" sz="2800" b="1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800" b="1" dirty="0">
                <a:solidFill>
                  <a:schemeClr val="bg1"/>
                </a:solidFill>
                <a:latin typeface="Georgia" pitchFamily="18" charset="0"/>
              </a:rPr>
              <a:t>Energy and Fish. 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</a:p>
          <a:p>
            <a:endParaRPr lang="en-US" sz="28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95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b="1" u="sng" dirty="0" smtClean="0">
                <a:solidFill>
                  <a:srgbClr val="00B0F0"/>
                </a:solidFill>
                <a:latin typeface="Georgia" pitchFamily="18" charset="0"/>
              </a:rPr>
              <a:t>Energy-side Affirmatives</a:t>
            </a:r>
            <a:endParaRPr lang="en-US" sz="54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  <a:latin typeface="Georgia" pitchFamily="18" charset="0"/>
              </a:rPr>
              <a:t>Oil/gas drilling </a:t>
            </a:r>
          </a:p>
          <a:p>
            <a:endParaRPr lang="en-US" sz="4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4000" b="1" dirty="0" smtClean="0">
                <a:solidFill>
                  <a:schemeClr val="bg1"/>
                </a:solidFill>
                <a:latin typeface="Georgia" pitchFamily="18" charset="0"/>
              </a:rPr>
              <a:t>Renewable energy affirmatives </a:t>
            </a:r>
          </a:p>
          <a:p>
            <a:endParaRPr lang="en-US" sz="40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4000" b="1" dirty="0" smtClean="0">
                <a:solidFill>
                  <a:schemeClr val="bg1"/>
                </a:solidFill>
                <a:latin typeface="Georgia" pitchFamily="18" charset="0"/>
              </a:rPr>
              <a:t>Methane hydrates </a:t>
            </a:r>
          </a:p>
          <a:p>
            <a:endParaRPr lang="en-US" sz="40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58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u="sng" dirty="0" smtClean="0">
                <a:solidFill>
                  <a:srgbClr val="00B0F0"/>
                </a:solidFill>
                <a:latin typeface="Georgia" pitchFamily="18" charset="0"/>
              </a:rPr>
              <a:t>Fishing-side Affirmatives</a:t>
            </a:r>
            <a:endParaRPr lang="en-US" sz="48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Aquaculture </a:t>
            </a:r>
          </a:p>
          <a:p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Fisheries Management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Pollution Regulation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Marine Protected Areas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Sub-Seabed Disposal </a:t>
            </a:r>
          </a:p>
          <a:p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23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Disadvantages on the Topic</a:t>
            </a:r>
            <a:endParaRPr lang="en-US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525963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Politics Disadvantages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Tradeoff / Agency / Jurisdiction DAs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Biodiversity / Pollution DAs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Sphere of Influence DAs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Market Confidence DAs </a:t>
            </a:r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45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Counterplans on the Topic</a:t>
            </a:r>
            <a:endParaRPr lang="en-US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533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International Actor Counterplans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50-States Counterplans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Private Actor Counterplans </a:t>
            </a:r>
          </a:p>
          <a:p>
            <a:endParaRPr lang="en-US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Military Counterplans </a:t>
            </a:r>
          </a:p>
          <a:p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“Do It On Land” Counterplans </a:t>
            </a:r>
            <a:endParaRPr lang="en-US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9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00B0F0"/>
                </a:solidFill>
                <a:latin typeface="Georgia" pitchFamily="18" charset="0"/>
              </a:rPr>
              <a:t>Part I: Background</a:t>
            </a:r>
            <a:endParaRPr lang="en-US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latin typeface="Georgia" pitchFamily="18" charset="0"/>
            </a:endParaRPr>
          </a:p>
          <a:p>
            <a:endParaRPr lang="en-US" dirty="0">
              <a:latin typeface="Georgia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381000" y="13716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Government-sponsored ocean exploration began in 1807 and has evolved over time. 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1950 – NASA and the evolution of the space program created a new perspective on oceans. 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1970 – the large number of ocean-interested organizations were grouped together under NOAA.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Minimal non-military development. 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97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rgbClr val="00B0F0"/>
                </a:solidFill>
                <a:latin typeface="Georgia" pitchFamily="18" charset="0"/>
              </a:rPr>
              <a:t>Critiques on the Topic </a:t>
            </a:r>
            <a:endParaRPr lang="en-US" sz="54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  <a:latin typeface="Georgia" pitchFamily="18" charset="0"/>
              </a:rPr>
              <a:t>The </a:t>
            </a:r>
            <a:r>
              <a:rPr lang="en-US" sz="3600" b="1" dirty="0" err="1" smtClean="0">
                <a:solidFill>
                  <a:schemeClr val="bg1"/>
                </a:solidFill>
                <a:latin typeface="Georgia" pitchFamily="18" charset="0"/>
              </a:rPr>
              <a:t>aff</a:t>
            </a:r>
            <a:r>
              <a:rPr lang="en-US" sz="3600" b="1" dirty="0" smtClean="0">
                <a:solidFill>
                  <a:schemeClr val="bg1"/>
                </a:solidFill>
                <a:latin typeface="Georgia" pitchFamily="18" charset="0"/>
              </a:rPr>
              <a:t> matters a lot… </a:t>
            </a:r>
          </a:p>
          <a:p>
            <a:pPr marL="0" indent="0">
              <a:buNone/>
            </a:pPr>
            <a:endParaRPr lang="en-US" sz="36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lvl="1"/>
            <a:r>
              <a:rPr lang="en-US" sz="3200" b="1" dirty="0" smtClean="0">
                <a:solidFill>
                  <a:schemeClr val="bg1"/>
                </a:solidFill>
                <a:latin typeface="Georgia" pitchFamily="18" charset="0"/>
              </a:rPr>
              <a:t>Capitalism 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  <a:latin typeface="Georgia" pitchFamily="18" charset="0"/>
              </a:rPr>
              <a:t>Anthropocentrism 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  <a:latin typeface="Georgia" pitchFamily="18" charset="0"/>
              </a:rPr>
              <a:t>Management / Heidegger-style Ks 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  <a:latin typeface="Georgia" pitchFamily="18" charset="0"/>
              </a:rPr>
              <a:t>Deep Ecology / Social Ecology </a:t>
            </a:r>
          </a:p>
          <a:p>
            <a:pPr lvl="1"/>
            <a:r>
              <a:rPr lang="en-US" sz="3200" b="1" dirty="0" smtClean="0">
                <a:solidFill>
                  <a:schemeClr val="bg1"/>
                </a:solidFill>
                <a:latin typeface="Georgia" pitchFamily="18" charset="0"/>
              </a:rPr>
              <a:t>Free Market Environmentalism </a:t>
            </a:r>
          </a:p>
          <a:p>
            <a:pPr lvl="1"/>
            <a:endParaRPr lang="en-US" sz="32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pPr marL="400050" lvl="1" indent="0">
              <a:buNone/>
            </a:pPr>
            <a:r>
              <a:rPr lang="en-US" sz="3200" b="1" dirty="0">
                <a:solidFill>
                  <a:schemeClr val="bg1"/>
                </a:solidFill>
                <a:latin typeface="Georgia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9755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>
                <a:solidFill>
                  <a:srgbClr val="00B0F0"/>
                </a:solidFill>
                <a:latin typeface="Georgia" pitchFamily="18" charset="0"/>
              </a:rPr>
              <a:t>Status Quo </a:t>
            </a:r>
            <a:r>
              <a:rPr lang="en-US" sz="7200" b="1" u="sng" dirty="0" smtClean="0">
                <a:solidFill>
                  <a:srgbClr val="00B0F0"/>
                </a:solidFill>
                <a:latin typeface="Georgia" pitchFamily="18" charset="0"/>
              </a:rPr>
              <a:t>[1/4]</a:t>
            </a:r>
            <a:endParaRPr lang="en-US" sz="7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Georgia" pitchFamily="18" charset="0"/>
              </a:rPr>
              <a:t>Federal ocean policy is </a:t>
            </a:r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all the actions </a:t>
            </a:r>
            <a:r>
              <a:rPr lang="en-US" sz="2400" b="1" dirty="0">
                <a:solidFill>
                  <a:schemeClr val="bg1"/>
                </a:solidFill>
                <a:latin typeface="Georgia" pitchFamily="18" charset="0"/>
              </a:rPr>
              <a:t>related to exploration, development, and protection of the oceans. </a:t>
            </a:r>
            <a:endParaRPr lang="en-US" sz="2400" b="1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The overall goal of ocean policy is </a:t>
            </a:r>
            <a:r>
              <a:rPr lang="en-US" sz="2400" b="1" u="sng" dirty="0" smtClean="0">
                <a:solidFill>
                  <a:schemeClr val="bg1"/>
                </a:solidFill>
                <a:latin typeface="Georgia" pitchFamily="18" charset="0"/>
              </a:rPr>
              <a:t>sustainable development</a:t>
            </a:r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 of the ocean. </a:t>
            </a:r>
            <a:endParaRPr lang="en-US" sz="2400" b="1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Georgia" pitchFamily="18" charset="0"/>
              </a:rPr>
              <a:t>The core assumption is that resource exploitation of the ocean is in the US national </a:t>
            </a:r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interest.</a:t>
            </a:r>
            <a:endParaRPr lang="en-US" sz="2400" b="1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sz="2400" b="1" dirty="0">
                <a:solidFill>
                  <a:schemeClr val="bg1"/>
                </a:solidFill>
                <a:latin typeface="Georgia" pitchFamily="18" charset="0"/>
              </a:rPr>
              <a:t>US oceans policy is highly fragmented – 27 federal agencies or departments have a role and there are over 140 laws governing ocean </a:t>
            </a:r>
            <a:r>
              <a:rPr lang="en-US" sz="2400" b="1" dirty="0" smtClean="0">
                <a:solidFill>
                  <a:schemeClr val="bg1"/>
                </a:solidFill>
                <a:latin typeface="Georgia" pitchFamily="18" charset="0"/>
              </a:rPr>
              <a:t>use.</a:t>
            </a:r>
            <a:endParaRPr lang="en-US" sz="24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 smtClean="0">
                <a:solidFill>
                  <a:srgbClr val="00B0F0"/>
                </a:solidFill>
                <a:latin typeface="Georgia" pitchFamily="18" charset="0"/>
              </a:rPr>
              <a:t>Status Quo [2/4]</a:t>
            </a:r>
            <a:endParaRPr lang="en-US" sz="72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Not much regulation…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Pollution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Toxic Spills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Marine Life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Overfishing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Acidification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Climate Change 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More regulation now, but change occurs slowly.</a:t>
            </a:r>
          </a:p>
          <a:p>
            <a:pPr lvl="1"/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9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>
                <a:solidFill>
                  <a:srgbClr val="00B0F0"/>
                </a:solidFill>
                <a:latin typeface="Georgia" pitchFamily="18" charset="0"/>
              </a:rPr>
              <a:t>Status Quo </a:t>
            </a:r>
            <a:r>
              <a:rPr lang="en-US" sz="7200" b="1" u="sng" dirty="0" smtClean="0">
                <a:solidFill>
                  <a:srgbClr val="00B0F0"/>
                </a:solidFill>
                <a:latin typeface="Georgia" pitchFamily="18" charset="0"/>
              </a:rPr>
              <a:t>[3/4]</a:t>
            </a:r>
            <a:endParaRPr lang="en-US" sz="7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The </a:t>
            </a:r>
            <a:r>
              <a:rPr lang="en-US" dirty="0">
                <a:solidFill>
                  <a:schemeClr val="bg1"/>
                </a:solidFill>
                <a:latin typeface="Georgia" pitchFamily="18" charset="0"/>
              </a:rPr>
              <a:t>federal government can’t just increase development anywhere in the world – it’s limited by jurisdictional conflicts.</a:t>
            </a:r>
          </a:p>
          <a:p>
            <a:endParaRPr lang="en-US" dirty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>
                <a:solidFill>
                  <a:schemeClr val="bg1"/>
                </a:solidFill>
                <a:latin typeface="Georgia" pitchFamily="18" charset="0"/>
              </a:rPr>
              <a:t>Local governments control the shoreline, state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governments </a:t>
            </a:r>
            <a:r>
              <a:rPr lang="en-US" dirty="0">
                <a:solidFill>
                  <a:schemeClr val="bg1"/>
                </a:solidFill>
                <a:latin typeface="Georgia" pitchFamily="18" charset="0"/>
              </a:rPr>
              <a:t>control land to 3 miles offshore, and the federal government controls between 3 and 200 miles.  No nation can control the parts of the ocean beyond 200 miles of their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territory. </a:t>
            </a:r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62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u="sng" dirty="0">
                <a:solidFill>
                  <a:srgbClr val="00B0F0"/>
                </a:solidFill>
                <a:latin typeface="Georgia" pitchFamily="18" charset="0"/>
              </a:rPr>
              <a:t>Status Quo </a:t>
            </a:r>
            <a:r>
              <a:rPr lang="en-US" sz="7200" b="1" u="sng" dirty="0" smtClean="0">
                <a:solidFill>
                  <a:srgbClr val="00B0F0"/>
                </a:solidFill>
                <a:latin typeface="Georgia" pitchFamily="18" charset="0"/>
              </a:rPr>
              <a:t>[4/4]</a:t>
            </a:r>
            <a:endParaRPr lang="en-US" sz="7200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534400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From the coast to 200 miles off the shoreline is known as the EEZ.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Most important part of the development part of the topic. </a:t>
            </a:r>
          </a:p>
          <a:p>
            <a:pPr lvl="1"/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Only place the government has authority for development is the EEZ.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1"/>
                </a:solidFill>
                <a:latin typeface="Georgia" pitchFamily="18" charset="0"/>
              </a:rPr>
              <a:t>Every country in the world has an </a:t>
            </a:r>
            <a:r>
              <a:rPr lang="en-US" b="1" dirty="0" smtClean="0">
                <a:solidFill>
                  <a:schemeClr val="bg1"/>
                </a:solidFill>
                <a:latin typeface="Georgia" pitchFamily="18" charset="0"/>
              </a:rPr>
              <a:t>EEZ	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	</a:t>
            </a:r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– </a:t>
            </a:r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about one third of the world’s oceans </a:t>
            </a:r>
            <a:r>
              <a:rPr lang="en-US" dirty="0" smtClean="0">
                <a:solidFill>
                  <a:srgbClr val="92D050"/>
                </a:solidFill>
                <a:latin typeface="Georgia" pitchFamily="18" charset="0"/>
              </a:rPr>
              <a:t>	are </a:t>
            </a:r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covered by EEZs. </a:t>
            </a:r>
            <a:endParaRPr lang="en-US" dirty="0">
              <a:solidFill>
                <a:srgbClr val="92D0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43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rgbClr val="00B0F0"/>
                </a:solidFill>
                <a:latin typeface="Georgia" pitchFamily="18" charset="0"/>
              </a:rPr>
              <a:t>Who’s In Charge?</a:t>
            </a:r>
            <a:endParaRPr lang="en-US" sz="60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953000"/>
          </a:xfrm>
        </p:spPr>
        <p:txBody>
          <a:bodyPr>
            <a:normAutofit lnSpcReduction="10000"/>
          </a:bodyPr>
          <a:lstStyle/>
          <a:p>
            <a:r>
              <a:rPr lang="en-US" i="1" dirty="0" smtClean="0">
                <a:solidFill>
                  <a:schemeClr val="bg1"/>
                </a:solidFill>
                <a:latin typeface="Georgia" pitchFamily="18" charset="0"/>
              </a:rPr>
              <a:t>Tons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of federal authority for ocean exploration and development. </a:t>
            </a:r>
          </a:p>
          <a:p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27 different agencies and sub-agencies. 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latin typeface="Georgia" pitchFamily="18" charset="0"/>
              </a:rPr>
              <a:t> </a:t>
            </a: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Most relevant include NOAA, the DOI, and the Coast Guard </a:t>
            </a:r>
          </a:p>
          <a:p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Jurisdictional conflicts. </a:t>
            </a:r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4536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rgbClr val="00B0F0"/>
                </a:solidFill>
                <a:latin typeface="Georgia" pitchFamily="18" charset="0"/>
              </a:rPr>
              <a:t>National Ocean Policy</a:t>
            </a:r>
            <a:endParaRPr lang="en-US" sz="54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65237"/>
            <a:ext cx="9220200" cy="5668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Rolled out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in 2010,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Executive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Action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Marine Planning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Coastal Communities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Fishing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Aquaculture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Agriculture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Offshore Renewable Energy 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Offshore Oil &amp; Natural Gas</a:t>
            </a:r>
          </a:p>
          <a:p>
            <a:pPr lvl="1"/>
            <a:r>
              <a:rPr lang="en-US" dirty="0">
                <a:solidFill>
                  <a:srgbClr val="92D050"/>
                </a:solidFill>
                <a:latin typeface="Georgia" pitchFamily="18" charset="0"/>
              </a:rPr>
              <a:t>Shipping &amp; Ports 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Meant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to </a:t>
            </a:r>
            <a:r>
              <a:rPr lang="en-US" i="1" dirty="0" smtClean="0">
                <a:solidFill>
                  <a:schemeClr val="bg1"/>
                </a:solidFill>
                <a:latin typeface="Georgia" pitchFamily="18" charset="0"/>
              </a:rPr>
              <a:t>protect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marine natural resources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.</a:t>
            </a:r>
          </a:p>
          <a:p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Big focus on regional action and protection. </a:t>
            </a:r>
            <a:r>
              <a:rPr lang="en-US" dirty="0" smtClean="0">
                <a:solidFill>
                  <a:schemeClr val="bg1"/>
                </a:solidFill>
                <a:latin typeface="Georgia" pitchFamily="18" charset="0"/>
              </a:rPr>
              <a:t>  </a:t>
            </a:r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 smtClean="0">
              <a:solidFill>
                <a:schemeClr val="bg1"/>
              </a:solidFill>
              <a:latin typeface="Georgia" pitchFamily="18" charset="0"/>
            </a:endParaRPr>
          </a:p>
          <a:p>
            <a:endParaRPr lang="en-US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25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b="1" u="sng" dirty="0" smtClean="0">
                <a:solidFill>
                  <a:srgbClr val="00B0F0"/>
                </a:solidFill>
                <a:latin typeface="Georgia" pitchFamily="18" charset="0"/>
              </a:rPr>
              <a:t>Part II: The Topic</a:t>
            </a:r>
            <a:endParaRPr lang="en-US" sz="6600" b="1" u="sng" dirty="0">
              <a:solidFill>
                <a:srgbClr val="00B0F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509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1648</TotalTime>
  <Words>625</Words>
  <Application>Microsoft Office PowerPoint</Application>
  <PresentationFormat>On-screen Show (4:3)</PresentationFormat>
  <Paragraphs>147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Earth’s Oceans</vt:lpstr>
      <vt:lpstr>Part I: Background</vt:lpstr>
      <vt:lpstr>Status Quo [1/4]</vt:lpstr>
      <vt:lpstr>Status Quo [2/4]</vt:lpstr>
      <vt:lpstr>Status Quo [3/4]</vt:lpstr>
      <vt:lpstr>Status Quo [4/4]</vt:lpstr>
      <vt:lpstr>Who’s In Charge?</vt:lpstr>
      <vt:lpstr>National Ocean Policy</vt:lpstr>
      <vt:lpstr>Part II: The Topic</vt:lpstr>
      <vt:lpstr>I: Defining the Topic</vt:lpstr>
      <vt:lpstr>II - Affirmatives on the Topic </vt:lpstr>
      <vt:lpstr>Exploration Affirmatives: Mechanisms</vt:lpstr>
      <vt:lpstr>Exploration Affirmatives:  Advantage Ground</vt:lpstr>
      <vt:lpstr>Exploration Affirmatives</vt:lpstr>
      <vt:lpstr>Development Affirmatives</vt:lpstr>
      <vt:lpstr>Energy-side Affirmatives</vt:lpstr>
      <vt:lpstr>Fishing-side Affirmatives</vt:lpstr>
      <vt:lpstr>Disadvantages on the Topic</vt:lpstr>
      <vt:lpstr>Counterplans on the Topic</vt:lpstr>
      <vt:lpstr>Critiques on the Topic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</dc:creator>
  <cp:lastModifiedBy>Jon</cp:lastModifiedBy>
  <cp:revision>78</cp:revision>
  <dcterms:created xsi:type="dcterms:W3CDTF">2014-06-22T20:46:33Z</dcterms:created>
  <dcterms:modified xsi:type="dcterms:W3CDTF">2014-06-24T01:57:57Z</dcterms:modified>
</cp:coreProperties>
</file>